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63"/>
  </p:notesMasterIdLst>
  <p:sldIdLst>
    <p:sldId id="283" r:id="rId3"/>
    <p:sldId id="289" r:id="rId4"/>
    <p:sldId id="290" r:id="rId5"/>
    <p:sldId id="265" r:id="rId6"/>
    <p:sldId id="263" r:id="rId7"/>
    <p:sldId id="266" r:id="rId8"/>
    <p:sldId id="296" r:id="rId9"/>
    <p:sldId id="297" r:id="rId10"/>
    <p:sldId id="284" r:id="rId11"/>
    <p:sldId id="264" r:id="rId12"/>
    <p:sldId id="291" r:id="rId13"/>
    <p:sldId id="286" r:id="rId14"/>
    <p:sldId id="298" r:id="rId15"/>
    <p:sldId id="299" r:id="rId16"/>
    <p:sldId id="300" r:id="rId17"/>
    <p:sldId id="304" r:id="rId18"/>
    <p:sldId id="301" r:id="rId19"/>
    <p:sldId id="272" r:id="rId20"/>
    <p:sldId id="302" r:id="rId21"/>
    <p:sldId id="292" r:id="rId22"/>
    <p:sldId id="305" r:id="rId23"/>
    <p:sldId id="270" r:id="rId24"/>
    <p:sldId id="306" r:id="rId25"/>
    <p:sldId id="308" r:id="rId26"/>
    <p:sldId id="309" r:id="rId27"/>
    <p:sldId id="312" r:id="rId28"/>
    <p:sldId id="311" r:id="rId29"/>
    <p:sldId id="314" r:id="rId30"/>
    <p:sldId id="316" r:id="rId31"/>
    <p:sldId id="318" r:id="rId32"/>
    <p:sldId id="319" r:id="rId33"/>
    <p:sldId id="323" r:id="rId34"/>
    <p:sldId id="317" r:id="rId35"/>
    <p:sldId id="320" r:id="rId36"/>
    <p:sldId id="321" r:id="rId37"/>
    <p:sldId id="324" r:id="rId38"/>
    <p:sldId id="322" r:id="rId39"/>
    <p:sldId id="257" r:id="rId40"/>
    <p:sldId id="293" r:id="rId41"/>
    <p:sldId id="325" r:id="rId42"/>
    <p:sldId id="326" r:id="rId43"/>
    <p:sldId id="294" r:id="rId44"/>
    <p:sldId id="329" r:id="rId45"/>
    <p:sldId id="333" r:id="rId46"/>
    <p:sldId id="334" r:id="rId47"/>
    <p:sldId id="335" r:id="rId48"/>
    <p:sldId id="336" r:id="rId49"/>
    <p:sldId id="339" r:id="rId50"/>
    <p:sldId id="347" r:id="rId51"/>
    <p:sldId id="348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38" r:id="rId61"/>
    <p:sldId id="32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dirty="0"/>
              <a:t>I pulled some of my own data for</a:t>
            </a:r>
            <a:r>
              <a:rPr lang="en-US" baseline="0" dirty="0"/>
              <a:t> this example, as I now cringe at looking back at the original chart (the paper’s Fig 5, which is open access if you want to see it - </a:t>
            </a:r>
            <a:r>
              <a:rPr lang="en-US" dirty="0">
                <a:solidFill>
                  <a:srgbClr val="333333"/>
                </a:solidFill>
              </a:rPr>
              <a:t>http://doi.org/10.7710/2162-3309.1232</a:t>
            </a:r>
            <a:r>
              <a:rPr lang="en-US" baseline="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419F1-A80F-4595-8F06-F7711B8160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5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la.org/acrl/standards/visualliteracy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edrawsoft.com/templates/pdf/color-wheel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hyperlink" Target="http://www.businessinsider.com/the-27-worst-charts-of-all-time-2013-6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bJBWvonVI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s.dundas.com/Dashboard/c82402e9-02ab-49f5-ba90-33513c82020b?e=false&amp;vo=viewonly" TargetMode="External"/><Relationship Id="rId2" Type="http://schemas.openxmlformats.org/officeDocument/2006/relationships/hyperlink" Target="https://public.tableau.com/en-us/s/gallery/march-madne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en-us/s/blog/2016/12/readers-choice-top-5-vizzes-2016" TargetMode="External"/><Relationship Id="rId4" Type="http://schemas.openxmlformats.org/officeDocument/2006/relationships/hyperlink" Target="http://www.vizwiz.com/2017/12/help-desk-performance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mbostock.github.io/d3/talk/20111116/airports-all.html" TargetMode="External"/><Relationship Id="rId2" Type="http://schemas.openxmlformats.org/officeDocument/2006/relationships/hyperlink" Target="http://mbostock.github.io/d3/talk/20111116/bund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3/d3/wiki/gallery" TargetMode="External"/><Relationship Id="rId5" Type="http://schemas.openxmlformats.org/officeDocument/2006/relationships/hyperlink" Target="http://mbostock.github.io/d3/talk/20111116/iris-parallel.html" TargetMode="External"/><Relationship Id="rId4" Type="http://schemas.openxmlformats.org/officeDocument/2006/relationships/hyperlink" Target="http://animateddata.co.uk/lab/d3-tree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5" Type="http://schemas.openxmlformats.org/officeDocument/2006/relationships/hyperlink" Target="http://www.informationisbeautiful.net/" TargetMode="External"/><Relationship Id="rId4" Type="http://schemas.openxmlformats.org/officeDocument/2006/relationships/hyperlink" Target="http://www.dailyinfographic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98" y="2101221"/>
            <a:ext cx="5320817" cy="3990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99" y="2101220"/>
            <a:ext cx="5320817" cy="3990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6" y="2101220"/>
            <a:ext cx="5320817" cy="39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Boolean:</a:t>
            </a:r>
          </a:p>
          <a:p>
            <a:pPr lvl="1"/>
            <a:r>
              <a:rPr lang="en-US" dirty="0" smtClean="0"/>
              <a:t> True (T) or False (F)</a:t>
            </a:r>
          </a:p>
          <a:p>
            <a:r>
              <a:rPr lang="en-US" dirty="0" smtClean="0"/>
              <a:t>Char:</a:t>
            </a:r>
          </a:p>
          <a:p>
            <a:pPr lvl="1"/>
            <a:r>
              <a:rPr lang="en-US" dirty="0" smtClean="0"/>
              <a:t>Characters and Strings – “A”, “Beta”, “There are different data types!”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Integers – (1, 2, 100)</a:t>
            </a:r>
          </a:p>
          <a:p>
            <a:r>
              <a:rPr lang="en-US" dirty="0" smtClean="0"/>
              <a:t>Float/Double:</a:t>
            </a:r>
          </a:p>
          <a:p>
            <a:pPr lvl="1"/>
            <a:r>
              <a:rPr lang="en-US" dirty="0" smtClean="0"/>
              <a:t> Decimal – (0.1, 0.2, 0.1352)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Why 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2" y="1753985"/>
            <a:ext cx="6367549" cy="47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2" y="1753985"/>
            <a:ext cx="6367549" cy="4775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51" y="1753984"/>
            <a:ext cx="6367550" cy="47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850" y="1753985"/>
            <a:ext cx="6367550" cy="47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851" y="1753985"/>
            <a:ext cx="6367550" cy="4775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367549" cy="47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Why 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395" y="1930546"/>
            <a:ext cx="1966378" cy="206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1753985"/>
            <a:ext cx="5276580" cy="46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3985"/>
            <a:ext cx="5231769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27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700713" y="3167063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700713" y="5376863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5755123" cy="49869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315200" y="4143375"/>
            <a:ext cx="952500" cy="7048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987097" y="4714190"/>
            <a:ext cx="952500" cy="7048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07534" y="3276578"/>
            <a:ext cx="219851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these two areas 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1753985"/>
            <a:ext cx="4888253" cy="433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9"/>
          <a:stretch/>
        </p:blipFill>
        <p:spPr>
          <a:xfrm>
            <a:off x="5175575" y="1753985"/>
            <a:ext cx="6379116" cy="36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Data/Scientific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 smtClean="0"/>
              <a:t>“Visualization </a:t>
            </a:r>
            <a:r>
              <a:rPr lang="en-US" dirty="0"/>
              <a:t>transforms data into images that effectively and accurately represent information about the data</a:t>
            </a:r>
            <a:r>
              <a:rPr lang="en-US" dirty="0" smtClean="0"/>
              <a:t>.”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sz="2200" dirty="0" smtClean="0"/>
              <a:t>–</a:t>
            </a:r>
            <a:r>
              <a:rPr lang="en-US" sz="2200" dirty="0"/>
              <a:t>Schroeder et al. The Visualization Toolkit, </a:t>
            </a:r>
            <a:r>
              <a:rPr lang="en-US" sz="2200" dirty="0" smtClean="0"/>
              <a:t>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</a:t>
            </a:r>
            <a:r>
              <a:rPr lang="en-US" sz="2200" dirty="0"/>
              <a:t>. </a:t>
            </a:r>
            <a:r>
              <a:rPr lang="en-US" sz="2200" dirty="0" smtClean="0"/>
              <a:t>1998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/>
              <a:t>A picture is worth a 1,000 words (observations)</a:t>
            </a:r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863" y="2934117"/>
            <a:ext cx="4183537" cy="3627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8" name="Picture 7" descr="Volcanos and Canoes | Madang - Ples Bilong Mi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3"/>
          <a:stretch/>
        </p:blipFill>
        <p:spPr>
          <a:xfrm>
            <a:off x="6976147" y="1550626"/>
            <a:ext cx="4785395" cy="20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Why 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79" y="1351235"/>
            <a:ext cx="6055995" cy="4925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91"/>
          <a:stretch/>
        </p:blipFill>
        <p:spPr>
          <a:xfrm>
            <a:off x="5669279" y="1351235"/>
            <a:ext cx="6055995" cy="4920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1623463"/>
            <a:ext cx="6197381" cy="4648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4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79531" y="1536633"/>
            <a:ext cx="5856669" cy="3596153"/>
            <a:chOff x="5861863" y="1536633"/>
            <a:chExt cx="5856669" cy="35961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830" y="1536633"/>
              <a:ext cx="5791702" cy="339576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861863" y="4886565"/>
              <a:ext cx="39468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>
                  <a:hlinkClick r:id="rId4"/>
                </a:rPr>
                <a:t>http://</a:t>
              </a:r>
              <a:r>
                <a:rPr lang="en-US" sz="1000" dirty="0" smtClean="0">
                  <a:hlinkClick r:id="rId4"/>
                </a:rPr>
                <a:t>www.businessinsider.com/the-27-worst-charts-of-all-time-2013-6</a:t>
              </a:r>
              <a:r>
                <a:rPr lang="en-US" sz="1000" dirty="0" smtClean="0"/>
                <a:t> 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12387" y="1509828"/>
            <a:ext cx="5983773" cy="3795045"/>
            <a:chOff x="5437204" y="1540963"/>
            <a:chExt cx="5983773" cy="3795045"/>
          </a:xfrm>
        </p:grpSpPr>
        <p:pic>
          <p:nvPicPr>
            <p:cNvPr id="11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04" y="1540963"/>
              <a:ext cx="5983773" cy="355315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805749" y="5089787"/>
              <a:ext cx="39201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http://flowingdata.com/2014/04/04/fox-news-bar-chart-gets-it-wrong/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00160" y="1509828"/>
            <a:ext cx="6497946" cy="4123040"/>
            <a:chOff x="5400160" y="1509828"/>
            <a:chExt cx="6497946" cy="41230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9531" y="1509828"/>
              <a:ext cx="6418575" cy="387681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400160" y="5386647"/>
              <a:ext cx="39516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http://www.businessinsider.com/the-27-worst-charts-of-all-time-2013-6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69694" y="147838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77" y="1693892"/>
            <a:ext cx="7568045" cy="4548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11977" y="6242771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59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353" y="1825625"/>
            <a:ext cx="5564447" cy="3344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/>
          <a:lstStyle/>
          <a:p>
            <a:r>
              <a:rPr lang="en-US" dirty="0"/>
              <a:t>Write the main message as chart title</a:t>
            </a:r>
          </a:p>
          <a:p>
            <a:pPr lvl="1"/>
            <a:r>
              <a:rPr lang="en-US" dirty="0"/>
              <a:t>Subtitle can add further clarification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5"/>
            <a:ext cx="5564447" cy="3344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Only the Important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/>
          <a:lstStyle/>
          <a:p>
            <a:r>
              <a:rPr lang="en-US" dirty="0"/>
              <a:t>Pick 1-3 things to highlight </a:t>
            </a:r>
            <a:r>
              <a:rPr lang="en-US" b="1" i="1" dirty="0"/>
              <a:t>or pick a different chart</a:t>
            </a:r>
          </a:p>
          <a:p>
            <a:r>
              <a:rPr lang="en-US" dirty="0"/>
              <a:t>Remember your </a:t>
            </a:r>
            <a:r>
              <a:rPr lang="en-US" dirty="0" smtClean="0"/>
              <a:t>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1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4"/>
            <a:ext cx="5564447" cy="3346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Good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color sparingly/to highlight</a:t>
            </a:r>
          </a:p>
          <a:p>
            <a:pPr lvl="1"/>
            <a:r>
              <a:rPr lang="en-US" dirty="0"/>
              <a:t>Grey is your friend</a:t>
            </a:r>
          </a:p>
          <a:p>
            <a:r>
              <a:rPr lang="en-US" dirty="0"/>
              <a:t>Related things have related </a:t>
            </a:r>
            <a:br>
              <a:rPr lang="en-US" dirty="0"/>
            </a:br>
            <a:r>
              <a:rPr lang="en-US" dirty="0"/>
              <a:t>colors</a:t>
            </a:r>
          </a:p>
          <a:p>
            <a:pPr lvl="1"/>
            <a:r>
              <a:rPr lang="en-US" dirty="0"/>
              <a:t>Be consistent</a:t>
            </a:r>
          </a:p>
          <a:p>
            <a:r>
              <a:rPr lang="en-US" dirty="0"/>
              <a:t>Avoid</a:t>
            </a:r>
          </a:p>
          <a:p>
            <a:pPr lvl="1"/>
            <a:r>
              <a:rPr lang="en-US" dirty="0"/>
              <a:t>Pairing red and green (colorblind)</a:t>
            </a:r>
          </a:p>
          <a:p>
            <a:pPr lvl="1"/>
            <a:r>
              <a:rPr lang="en-US" dirty="0"/>
              <a:t>Pink for women, blue for men</a:t>
            </a:r>
          </a:p>
          <a:p>
            <a:r>
              <a:rPr lang="en-US" dirty="0"/>
              <a:t>Check: print in black and white!</a:t>
            </a:r>
          </a:p>
        </p:txBody>
      </p:sp>
    </p:spTree>
    <p:extLst>
      <p:ext uri="{BB962C8B-B14F-4D97-AF65-F5344CB8AC3E}">
        <p14:creationId xmlns:p14="http://schemas.microsoft.com/office/powerpoint/2010/main" val="3428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6" y="1825623"/>
            <a:ext cx="5564447" cy="3346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</a:t>
            </a:r>
            <a:r>
              <a:rPr lang="en-US" dirty="0" smtClean="0"/>
              <a:t>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Others don’t care about original order</a:t>
            </a:r>
          </a:p>
          <a:p>
            <a:r>
              <a:rPr lang="en-US" dirty="0"/>
              <a:t>Sort order visually</a:t>
            </a:r>
          </a:p>
          <a:p>
            <a:pPr lvl="1"/>
            <a:r>
              <a:rPr lang="en-US" dirty="0"/>
              <a:t>Caveats for time data, etc.</a:t>
            </a:r>
          </a:p>
        </p:txBody>
      </p:sp>
    </p:spTree>
    <p:extLst>
      <p:ext uri="{BB962C8B-B14F-4D97-AF65-F5344CB8AC3E}">
        <p14:creationId xmlns:p14="http://schemas.microsoft.com/office/powerpoint/2010/main" val="1829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5" y="1825623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 Junk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Delete legends</a:t>
            </a:r>
          </a:p>
          <a:p>
            <a:r>
              <a:rPr lang="en-US" dirty="0"/>
              <a:t>Remove axis lines</a:t>
            </a:r>
          </a:p>
          <a:p>
            <a:r>
              <a:rPr lang="en-US" dirty="0"/>
              <a:t>Remove or trim axis numbers</a:t>
            </a:r>
          </a:p>
          <a:p>
            <a:r>
              <a:rPr lang="en-US" dirty="0"/>
              <a:t>Condense data categories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Positive and negative responses instead of 5-value Likert scale</a:t>
            </a:r>
          </a:p>
        </p:txBody>
      </p:sp>
    </p:spTree>
    <p:extLst>
      <p:ext uri="{BB962C8B-B14F-4D97-AF65-F5344CB8AC3E}">
        <p14:creationId xmlns:p14="http://schemas.microsoft.com/office/powerpoint/2010/main" val="32167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14" y="1825622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Strategic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884" cy="4351338"/>
          </a:xfrm>
        </p:spPr>
        <p:txBody>
          <a:bodyPr>
            <a:normAutofit/>
          </a:bodyPr>
          <a:lstStyle/>
          <a:p>
            <a:r>
              <a:rPr lang="en-US" dirty="0"/>
              <a:t>Legend</a:t>
            </a:r>
          </a:p>
          <a:p>
            <a:pPr lvl="1"/>
            <a:r>
              <a:rPr lang="en-US" dirty="0"/>
              <a:t>Put series name right next to the data on the plot</a:t>
            </a:r>
          </a:p>
          <a:p>
            <a:r>
              <a:rPr lang="en-US" dirty="0"/>
              <a:t>Axis numbers</a:t>
            </a:r>
          </a:p>
          <a:p>
            <a:pPr lvl="1"/>
            <a:r>
              <a:rPr lang="en-US" dirty="0"/>
              <a:t>Label data directly</a:t>
            </a:r>
          </a:p>
        </p:txBody>
      </p:sp>
    </p:spTree>
    <p:extLst>
      <p:ext uri="{BB962C8B-B14F-4D97-AF65-F5344CB8AC3E}">
        <p14:creationId xmlns:p14="http://schemas.microsoft.com/office/powerpoint/2010/main" val="10968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Start with your message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Highlight only the important data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Pick good colors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Order </a:t>
            </a:r>
            <a:r>
              <a:rPr lang="en-US" dirty="0" smtClean="0"/>
              <a:t>matters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Eliminate junk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Add strategic </a:t>
            </a:r>
            <a:r>
              <a:rPr lang="en-US" dirty="0" smtClean="0"/>
              <a:t>labels</a:t>
            </a:r>
            <a:endParaRPr lang="en-US" dirty="0"/>
          </a:p>
        </p:txBody>
      </p:sp>
      <p:pic>
        <p:nvPicPr>
          <p:cNvPr id="4" name="bDbJBWvonV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27022" y="1825625"/>
            <a:ext cx="4926778" cy="27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365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Tableau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D3.js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73978" y="1825625"/>
            <a:ext cx="75798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https://public.tableau.com/en-us/s/gallery/march-madness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3"/>
              </a:rPr>
              <a:t>https://samples.dundas.com/Dashboard/c82402e9-02ab-49f5-ba90-33513c82020b?e=false&amp;vo=viewonly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4"/>
              </a:rPr>
              <a:t>http://www.vizwiz.com/2017/12/help-desk-performance.html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5"/>
              </a:rPr>
              <a:t>https://public.tableau.com/en-us/s/blog/2016/12/readers-choice-top-5-vizzes-2016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40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3652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Tableau</a:t>
            </a:r>
          </a:p>
          <a:p>
            <a:r>
              <a:rPr lang="en-US" dirty="0" smtClean="0"/>
              <a:t>D3.js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23607" y="1825625"/>
            <a:ext cx="7579821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mbostock.github.io/d3/talk/20111116/bundle.html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mbostock.github.io/d3/talk/20111116/airports-all.html</a:t>
            </a:r>
            <a:r>
              <a:rPr lang="en-US" sz="2000" dirty="0" smtClean="0"/>
              <a:t> </a:t>
            </a:r>
          </a:p>
          <a:p>
            <a:r>
              <a:rPr lang="en-US" sz="2000" dirty="0">
                <a:hlinkClick r:id="rId4"/>
              </a:rPr>
              <a:t>http://animateddata.co.uk/lab/d3-tree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mbostock.github.io/d3/talk/20111116/iris-parallel.html</a:t>
            </a:r>
            <a:endParaRPr lang="en-US" sz="2000" dirty="0" smtClean="0"/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endParaRPr lang="en-US" sz="1600" dirty="0" smtClean="0">
              <a:hlinkClick r:id="rId6"/>
            </a:endParaRPr>
          </a:p>
          <a:p>
            <a:pPr lvl="1"/>
            <a:endParaRPr lang="en-US" sz="1600" dirty="0">
              <a:hlinkClick r:id="rId6"/>
            </a:endParaRPr>
          </a:p>
          <a:p>
            <a:pPr lvl="1"/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6"/>
              </a:rPr>
              <a:t>github.com/d3/d3/wiki/gallery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299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smtClean="0"/>
              <a:t>Online Resources: </a:t>
            </a:r>
            <a:endParaRPr lang="en-US" b="1" dirty="0" smtClean="0">
              <a:hlinkClick r:id="rId2"/>
            </a:endParaRPr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8"/>
              </a:rPr>
              <a:t>Grammar of Graphics</a:t>
            </a:r>
            <a:r>
              <a:rPr lang="en-US" dirty="0"/>
              <a:t> (Hadley </a:t>
            </a:r>
            <a:r>
              <a:rPr lang="en-US" dirty="0" smtClean="0"/>
              <a:t>Wickham)</a:t>
            </a:r>
          </a:p>
          <a:p>
            <a:pPr lvl="1"/>
            <a:endParaRPr lang="en-US" b="1" dirty="0"/>
          </a:p>
          <a:p>
            <a:pPr marL="457200" lvl="1" indent="0">
              <a:buNone/>
            </a:pPr>
            <a:r>
              <a:rPr lang="en-US" b="1" dirty="0" smtClean="0"/>
              <a:t>Future Workshops: </a:t>
            </a:r>
          </a:p>
          <a:p>
            <a:pPr marL="457200" lvl="1" indent="0">
              <a:buNone/>
            </a:pPr>
            <a:r>
              <a:rPr lang="en-US" dirty="0" smtClean="0"/>
              <a:t>Introduction </a:t>
            </a:r>
            <a:r>
              <a:rPr lang="en-US" dirty="0"/>
              <a:t>To Data Visualization </a:t>
            </a:r>
            <a:r>
              <a:rPr lang="en-US" dirty="0" smtClean="0"/>
              <a:t>in </a:t>
            </a:r>
            <a:r>
              <a:rPr lang="en-US" dirty="0"/>
              <a:t>R </a:t>
            </a:r>
            <a:r>
              <a:rPr lang="en-US" dirty="0" smtClean="0"/>
              <a:t>with GGplot2</a:t>
            </a:r>
          </a:p>
          <a:p>
            <a:pPr marL="457200" lvl="1" indent="0" fontAlgn="t">
              <a:buNone/>
            </a:pPr>
            <a:r>
              <a:rPr lang="en-US" dirty="0" smtClean="0"/>
              <a:t>When: </a:t>
            </a:r>
            <a:r>
              <a:rPr lang="en-US" b="1" i="1" dirty="0" smtClean="0"/>
              <a:t>Thursday</a:t>
            </a:r>
            <a:r>
              <a:rPr lang="en-US" b="1" i="1" dirty="0"/>
              <a:t>, June 21, </a:t>
            </a:r>
            <a:r>
              <a:rPr lang="en-US" b="1" i="1" dirty="0" smtClean="0"/>
              <a:t>2018 </a:t>
            </a:r>
            <a:r>
              <a:rPr lang="en-US" dirty="0" smtClean="0"/>
              <a:t>From</a:t>
            </a:r>
            <a:r>
              <a:rPr lang="en-US" dirty="0"/>
              <a:t> 1:00 PM to 2:30 PM</a:t>
            </a:r>
          </a:p>
          <a:p>
            <a:pPr marL="457200" lvl="1" indent="0">
              <a:buNone/>
            </a:pPr>
            <a:r>
              <a:rPr lang="en-US" dirty="0" smtClean="0"/>
              <a:t>Where: </a:t>
            </a:r>
            <a:r>
              <a:rPr lang="en-US" dirty="0"/>
              <a:t>CEAS Library - 850D Baldwin Hall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5510" y="2227809"/>
            <a:ext cx="8450760" cy="1297827"/>
          </a:xfrm>
        </p:spPr>
        <p:txBody>
          <a:bodyPr>
            <a:no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66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</TotalTime>
  <Words>1374</Words>
  <Application>Microsoft Office PowerPoint</Application>
  <PresentationFormat>Widescreen</PresentationFormat>
  <Paragraphs>460</Paragraphs>
  <Slides>60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Data/Scientific Visualization</vt:lpstr>
      <vt:lpstr>Before You Start</vt:lpstr>
      <vt:lpstr>Why Do Visualization</vt:lpstr>
      <vt:lpstr>Why Do Visualization</vt:lpstr>
      <vt:lpstr>Why Do Visualization</vt:lpstr>
      <vt:lpstr>ADA Compliance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Primitive Data Types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Best Practices</vt:lpstr>
      <vt:lpstr>Real World Example</vt:lpstr>
      <vt:lpstr>Start With Your Message</vt:lpstr>
      <vt:lpstr>Highlight Only the Important Data</vt:lpstr>
      <vt:lpstr>Pick Good Colors</vt:lpstr>
      <vt:lpstr>Order Matters</vt:lpstr>
      <vt:lpstr>Eliminate Junk</vt:lpstr>
      <vt:lpstr>Add Strategic Labels</vt:lpstr>
      <vt:lpstr>Before and After</vt:lpstr>
      <vt:lpstr>Chart Improvement Steps</vt:lpstr>
      <vt:lpstr>Advanced Visualizations</vt:lpstr>
      <vt:lpstr>Advanced Visualizations</vt:lpstr>
      <vt:lpstr>Additional Resources</vt:lpstr>
      <vt:lpstr>Questions?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156</cp:revision>
  <dcterms:created xsi:type="dcterms:W3CDTF">2018-05-16T17:41:19Z</dcterms:created>
  <dcterms:modified xsi:type="dcterms:W3CDTF">2018-06-07T15:02:12Z</dcterms:modified>
</cp:coreProperties>
</file>